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136DBD-58D5-4A47-A7B0-A39FFCCA7A57}" type="datetimeFigureOut">
              <a:rPr lang="el-GR" smtClean="0"/>
              <a:pPr/>
              <a:t>12/4/2022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8C58B8-D666-4D6B-9E84-CDA5B7DA3B4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858C58B8-D666-4D6B-9E84-CDA5B7DA3B42}" type="slidenum">
              <a:rPr lang="el-GR" smtClean="0"/>
              <a:pPr/>
              <a:t>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12/4/2022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D"/>
        </a:solidFill>
        <a:effectLst/>
      </p:bgPr>
    </p:bg>
    <p:spTree>
      <p:nvGrpSpPr>
        <p:cNvPr id="1" name=""/>
        <p:cNvGrpSpPr/>
        <p:nvPr/>
      </p:nvGrpSpPr>
      <p:grpSpPr>
        <a:xfrm>
          <a:off x="0" y="0"/>
          <a:ext cx="0" cy="0"/>
          <a:chOff x="0" y="0"/>
          <a:chExt cx="0" cy="0"/>
        </a:xfrm>
      </p:grpSpPr>
      <p:pic>
        <p:nvPicPr>
          <p:cNvPr id="4" name="3 - Εικόνα" descr="Λ 737.jpg"/>
          <p:cNvPicPr>
            <a:picLocks noChangeAspect="1"/>
          </p:cNvPicPr>
          <p:nvPr/>
        </p:nvPicPr>
        <p:blipFill>
          <a:blip r:embed="rId2" cstate="print"/>
          <a:stretch>
            <a:fillRect/>
          </a:stretch>
        </p:blipFill>
        <p:spPr>
          <a:xfrm>
            <a:off x="0" y="428604"/>
            <a:ext cx="4495708" cy="3000396"/>
          </a:xfrm>
          <a:prstGeom prst="rect">
            <a:avLst/>
          </a:prstGeom>
        </p:spPr>
      </p:pic>
      <p:sp>
        <p:nvSpPr>
          <p:cNvPr id="5" name="4 - TextBox"/>
          <p:cNvSpPr txBox="1"/>
          <p:nvPr/>
        </p:nvSpPr>
        <p:spPr>
          <a:xfrm>
            <a:off x="4429124" y="714356"/>
            <a:ext cx="4429156" cy="2862322"/>
          </a:xfrm>
          <a:prstGeom prst="rect">
            <a:avLst/>
          </a:prstGeom>
          <a:noFill/>
        </p:spPr>
        <p:txBody>
          <a:bodyPr wrap="square" rtlCol="0">
            <a:spAutoFit/>
          </a:bodyPr>
          <a:lstStyle/>
          <a:p>
            <a:r>
              <a:rPr lang="el-GR" sz="2000" dirty="0" smtClean="0"/>
              <a:t>Επιτύμβια στήλη του </a:t>
            </a:r>
            <a:r>
              <a:rPr lang="el-GR" sz="2000" dirty="0" smtClean="0"/>
              <a:t>Έλληνα οφθαλμίατρου </a:t>
            </a:r>
            <a:r>
              <a:rPr lang="el-GR" sz="2000" dirty="0" smtClean="0"/>
              <a:t>Μάρκου </a:t>
            </a:r>
            <a:r>
              <a:rPr lang="el-GR" sz="2000" dirty="0" err="1" smtClean="0"/>
              <a:t>Φούλβιου</a:t>
            </a:r>
            <a:r>
              <a:rPr lang="el-GR" sz="2000" dirty="0" smtClean="0"/>
              <a:t> Ηρόφιλου.</a:t>
            </a:r>
          </a:p>
          <a:p>
            <a:pPr algn="just"/>
            <a:r>
              <a:rPr lang="el-GR" sz="2000" dirty="0" smtClean="0"/>
              <a:t>Εντοπίστηκε το 1974 στη διασταύρωση των οδών Κων/πόλεως &amp; Καρόλου.</a:t>
            </a:r>
          </a:p>
          <a:p>
            <a:pPr algn="just"/>
            <a:r>
              <a:rPr lang="el-GR" sz="2000" dirty="0" smtClean="0"/>
              <a:t>Χρονολογείται τον 1</a:t>
            </a:r>
            <a:r>
              <a:rPr lang="el-GR" sz="2000" baseline="30000" dirty="0" smtClean="0"/>
              <a:t>ο</a:t>
            </a:r>
            <a:r>
              <a:rPr lang="el-GR" sz="2000" dirty="0" smtClean="0"/>
              <a:t> αι. μ.Χ.. </a:t>
            </a:r>
          </a:p>
          <a:p>
            <a:pPr algn="just"/>
            <a:r>
              <a:rPr lang="el-GR" sz="2000" dirty="0" smtClean="0"/>
              <a:t>Φέρει λατινική επιγραφή σε πέντε (5) </a:t>
            </a:r>
            <a:r>
              <a:rPr lang="el-GR" sz="2000" dirty="0" smtClean="0"/>
              <a:t>στίχους</a:t>
            </a:r>
            <a:r>
              <a:rPr lang="el-GR" sz="2000" dirty="0" smtClean="0"/>
              <a:t>:</a:t>
            </a:r>
            <a:endParaRPr lang="el-GR" sz="2000" dirty="0" smtClean="0"/>
          </a:p>
          <a:p>
            <a:pPr algn="just"/>
            <a:endParaRPr lang="el-GR" sz="2000" dirty="0"/>
          </a:p>
        </p:txBody>
      </p:sp>
      <p:sp>
        <p:nvSpPr>
          <p:cNvPr id="6" name="5 - TextBox"/>
          <p:cNvSpPr txBox="1"/>
          <p:nvPr/>
        </p:nvSpPr>
        <p:spPr>
          <a:xfrm>
            <a:off x="1857356" y="4000504"/>
            <a:ext cx="5857916" cy="1631216"/>
          </a:xfrm>
          <a:prstGeom prst="rect">
            <a:avLst/>
          </a:prstGeom>
          <a:noFill/>
        </p:spPr>
        <p:txBody>
          <a:bodyPr wrap="square" rtlCol="0">
            <a:spAutoFit/>
          </a:bodyPr>
          <a:lstStyle/>
          <a:p>
            <a:pPr algn="just"/>
            <a:r>
              <a:rPr lang="en-US" sz="2000" dirty="0" smtClean="0"/>
              <a:t>M(</a:t>
            </a:r>
            <a:r>
              <a:rPr lang="en-US" sz="2000" dirty="0" err="1" smtClean="0"/>
              <a:t>arco</a:t>
            </a:r>
            <a:r>
              <a:rPr lang="en-US" sz="2000" dirty="0" smtClean="0"/>
              <a:t>) </a:t>
            </a:r>
            <a:r>
              <a:rPr lang="en-US" sz="2000" dirty="0" err="1" smtClean="0"/>
              <a:t>Fulvio</a:t>
            </a:r>
            <a:r>
              <a:rPr lang="el-GR" sz="2000" dirty="0" smtClean="0"/>
              <a:t>                Στον Μάρκο </a:t>
            </a:r>
            <a:r>
              <a:rPr lang="el-GR" sz="2000" dirty="0" err="1" smtClean="0"/>
              <a:t>Φούλβιο</a:t>
            </a:r>
            <a:endParaRPr lang="en-US" sz="2000" dirty="0" smtClean="0"/>
          </a:p>
          <a:p>
            <a:pPr algn="just"/>
            <a:r>
              <a:rPr lang="en-US" sz="2000" dirty="0" err="1" smtClean="0"/>
              <a:t>Herophilo</a:t>
            </a:r>
            <a:r>
              <a:rPr lang="en-US" sz="2000" dirty="0" smtClean="0"/>
              <a:t> </a:t>
            </a:r>
            <a:r>
              <a:rPr lang="en-US" sz="2000" dirty="0" smtClean="0"/>
              <a:t>medico</a:t>
            </a:r>
            <a:r>
              <a:rPr lang="el-GR" sz="2000" dirty="0" smtClean="0"/>
              <a:t>          Ηρόφιλο ιατρό</a:t>
            </a:r>
            <a:endParaRPr lang="en-US" sz="2000" dirty="0" smtClean="0"/>
          </a:p>
          <a:p>
            <a:pPr algn="just"/>
            <a:r>
              <a:rPr lang="en-US" sz="2000" dirty="0" err="1" smtClean="0"/>
              <a:t>Oclario</a:t>
            </a:r>
            <a:r>
              <a:rPr lang="el-GR" sz="2000" dirty="0" smtClean="0"/>
              <a:t>                             οφθαλμίατρο     </a:t>
            </a:r>
            <a:endParaRPr lang="en-US" sz="2000" dirty="0" smtClean="0"/>
          </a:p>
          <a:p>
            <a:pPr algn="just"/>
            <a:r>
              <a:rPr lang="en-US" sz="2000" dirty="0" err="1" smtClean="0"/>
              <a:t>Arescusa</a:t>
            </a:r>
            <a:r>
              <a:rPr lang="en-US" sz="2000" dirty="0" smtClean="0"/>
              <a:t> lib(</a:t>
            </a:r>
            <a:r>
              <a:rPr lang="en-US" sz="2000" dirty="0" err="1" smtClean="0"/>
              <a:t>erta</a:t>
            </a:r>
            <a:r>
              <a:rPr lang="en-US" sz="2000" dirty="0" smtClean="0"/>
              <a:t>)</a:t>
            </a:r>
            <a:r>
              <a:rPr lang="el-GR" sz="2000" dirty="0" smtClean="0"/>
              <a:t>           η </a:t>
            </a:r>
            <a:r>
              <a:rPr lang="el-GR" sz="2000" dirty="0" err="1" smtClean="0"/>
              <a:t>Αρέσκουσα</a:t>
            </a:r>
            <a:r>
              <a:rPr lang="el-GR" sz="2000" dirty="0" smtClean="0"/>
              <a:t> απελεύθερή του</a:t>
            </a:r>
            <a:endParaRPr lang="en-US" sz="2000" dirty="0" smtClean="0"/>
          </a:p>
          <a:p>
            <a:pPr algn="just"/>
            <a:r>
              <a:rPr lang="en-US" sz="2000" dirty="0" smtClean="0"/>
              <a:t>d(e) s(</a:t>
            </a:r>
            <a:r>
              <a:rPr lang="en-US" sz="2000" dirty="0" err="1" smtClean="0"/>
              <a:t>ua</a:t>
            </a:r>
            <a:r>
              <a:rPr lang="en-US" sz="2000" dirty="0" smtClean="0"/>
              <a:t>) p(</a:t>
            </a:r>
            <a:r>
              <a:rPr lang="en-US" sz="2000" dirty="0" err="1" smtClean="0"/>
              <a:t>ecunia</a:t>
            </a:r>
            <a:r>
              <a:rPr lang="en-US" sz="2000" dirty="0" smtClean="0"/>
              <a:t>)</a:t>
            </a:r>
            <a:r>
              <a:rPr lang="el-GR" sz="2000" dirty="0" smtClean="0"/>
              <a:t>       με δικά της έξοδα</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Ιδιωτικός Βίος.jpg"/>
          <p:cNvPicPr>
            <a:picLocks noChangeAspect="1"/>
          </p:cNvPicPr>
          <p:nvPr/>
        </p:nvPicPr>
        <p:blipFill>
          <a:blip r:embed="rId3" cstate="print"/>
          <a:stretch>
            <a:fillRect/>
          </a:stretch>
        </p:blipFill>
        <p:spPr>
          <a:xfrm>
            <a:off x="5000628" y="4357694"/>
            <a:ext cx="3786182" cy="1920017"/>
          </a:xfrm>
          <a:prstGeom prst="rect">
            <a:avLst/>
          </a:prstGeom>
        </p:spPr>
      </p:pic>
      <p:sp>
        <p:nvSpPr>
          <p:cNvPr id="5" name="4 - Ορθογώνιο"/>
          <p:cNvSpPr/>
          <p:nvPr/>
        </p:nvSpPr>
        <p:spPr>
          <a:xfrm>
            <a:off x="7286644" y="4572008"/>
            <a:ext cx="285752" cy="214314"/>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6" name="5 - Εικόνα" descr="ΜΜΠ 4031,5258,1251,1827,4028,4029,4030,5203,5208,4023,5221.JPG"/>
          <p:cNvPicPr>
            <a:picLocks noChangeAspect="1"/>
          </p:cNvPicPr>
          <p:nvPr/>
        </p:nvPicPr>
        <p:blipFill>
          <a:blip r:embed="rId4" cstate="print"/>
          <a:stretch>
            <a:fillRect/>
          </a:stretch>
        </p:blipFill>
        <p:spPr>
          <a:xfrm>
            <a:off x="214282" y="0"/>
            <a:ext cx="3286116" cy="2189888"/>
          </a:xfrm>
          <a:prstGeom prst="rect">
            <a:avLst/>
          </a:prstGeom>
        </p:spPr>
      </p:pic>
      <p:pic>
        <p:nvPicPr>
          <p:cNvPr id="7" name="6 - Εικόνα" descr="ΜΜΠ 1076,5152,4994,1122,5155,1826,1123.JPG"/>
          <p:cNvPicPr>
            <a:picLocks noChangeAspect="1"/>
          </p:cNvPicPr>
          <p:nvPr/>
        </p:nvPicPr>
        <p:blipFill>
          <a:blip r:embed="rId5" cstate="print"/>
          <a:stretch>
            <a:fillRect/>
          </a:stretch>
        </p:blipFill>
        <p:spPr>
          <a:xfrm>
            <a:off x="285720" y="3000372"/>
            <a:ext cx="3143240" cy="2094675"/>
          </a:xfrm>
          <a:prstGeom prst="rect">
            <a:avLst/>
          </a:prstGeom>
        </p:spPr>
      </p:pic>
      <p:sp>
        <p:nvSpPr>
          <p:cNvPr id="9" name="8 - TextBox"/>
          <p:cNvSpPr txBox="1"/>
          <p:nvPr/>
        </p:nvSpPr>
        <p:spPr>
          <a:xfrm>
            <a:off x="4000496" y="357166"/>
            <a:ext cx="4857784" cy="3416320"/>
          </a:xfrm>
          <a:prstGeom prst="rect">
            <a:avLst/>
          </a:prstGeom>
          <a:noFill/>
        </p:spPr>
        <p:txBody>
          <a:bodyPr wrap="square" rtlCol="0">
            <a:spAutoFit/>
          </a:bodyPr>
          <a:lstStyle/>
          <a:p>
            <a:r>
              <a:rPr lang="el-GR" dirty="0" smtClean="0"/>
              <a:t>Στη λειτουργία οργανωμένων ιατρείων στην Πάτρα συνηγορούν οι γραπτές πηγές, αλλά και τα αρχαιολογικά τεκμήρια. </a:t>
            </a:r>
          </a:p>
          <a:p>
            <a:r>
              <a:rPr lang="el-GR" dirty="0" smtClean="0"/>
              <a:t>Ο Κικέρωνας αναφέρεται στον φίλο του γιατρό </a:t>
            </a:r>
            <a:r>
              <a:rPr lang="el-GR" dirty="0" err="1" smtClean="0"/>
              <a:t>Ασκλάπωνα</a:t>
            </a:r>
            <a:r>
              <a:rPr lang="el-GR" dirty="0" smtClean="0"/>
              <a:t> στον οποίο εμπιστεύτηκε τον φίλο του </a:t>
            </a:r>
            <a:r>
              <a:rPr lang="el-GR" dirty="0" err="1" smtClean="0"/>
              <a:t>Τύρωνα</a:t>
            </a:r>
            <a:r>
              <a:rPr lang="el-GR" dirty="0" smtClean="0"/>
              <a:t>. </a:t>
            </a:r>
          </a:p>
          <a:p>
            <a:r>
              <a:rPr lang="el-GR" dirty="0" smtClean="0"/>
              <a:t>Μία σειρά ιατρικών εργαλείων, όπως χάλκινες και οστέινες μήλες που χρησιμοποιούνται στη χειρουργική, στην οφθαλμολογία, στον καθαρισμό τραυμάτων κτλ., αλλά και σπάτουλες, εντοπίστηκαν τόσο σε τάφους όσο και σε οικιστικά συμπλέγματα.</a:t>
            </a:r>
            <a:endParaRPr lang="el-GR" dirty="0"/>
          </a:p>
        </p:txBody>
      </p:sp>
      <p:sp>
        <p:nvSpPr>
          <p:cNvPr id="10" name="9 - TextBox"/>
          <p:cNvSpPr txBox="1"/>
          <p:nvPr/>
        </p:nvSpPr>
        <p:spPr>
          <a:xfrm>
            <a:off x="642910" y="2285992"/>
            <a:ext cx="2214578" cy="584775"/>
          </a:xfrm>
          <a:prstGeom prst="rect">
            <a:avLst/>
          </a:prstGeom>
          <a:noFill/>
        </p:spPr>
        <p:txBody>
          <a:bodyPr wrap="square" rtlCol="0">
            <a:spAutoFit/>
          </a:bodyPr>
          <a:lstStyle/>
          <a:p>
            <a:pPr algn="ctr"/>
            <a:r>
              <a:rPr lang="el-GR" sz="1600" dirty="0" smtClean="0"/>
              <a:t>Χάλκινες μήλες. Ρωμαϊκή Περίοδος</a:t>
            </a:r>
            <a:endParaRPr lang="el-GR" sz="1600" dirty="0"/>
          </a:p>
        </p:txBody>
      </p:sp>
      <p:sp>
        <p:nvSpPr>
          <p:cNvPr id="11" name="10 - TextBox"/>
          <p:cNvSpPr txBox="1"/>
          <p:nvPr/>
        </p:nvSpPr>
        <p:spPr>
          <a:xfrm>
            <a:off x="642910" y="5072074"/>
            <a:ext cx="2500330" cy="584775"/>
          </a:xfrm>
          <a:prstGeom prst="rect">
            <a:avLst/>
          </a:prstGeom>
          <a:noFill/>
        </p:spPr>
        <p:txBody>
          <a:bodyPr wrap="square" rtlCol="0">
            <a:spAutoFit/>
          </a:bodyPr>
          <a:lstStyle/>
          <a:p>
            <a:r>
              <a:rPr lang="el-GR" sz="1600" dirty="0" smtClean="0"/>
              <a:t>Μεταλλικές σπάτουλες</a:t>
            </a:r>
          </a:p>
          <a:p>
            <a:r>
              <a:rPr lang="el-GR" sz="1600" dirty="0" smtClean="0"/>
              <a:t>Ρωμαϊκή Περίοδος</a:t>
            </a:r>
            <a:endParaRPr lang="el-GR" sz="1600" dirty="0"/>
          </a:p>
        </p:txBody>
      </p:sp>
      <p:sp>
        <p:nvSpPr>
          <p:cNvPr id="12" name="11 - TextBox"/>
          <p:cNvSpPr txBox="1"/>
          <p:nvPr/>
        </p:nvSpPr>
        <p:spPr>
          <a:xfrm>
            <a:off x="3143240" y="5500702"/>
            <a:ext cx="1714512" cy="954107"/>
          </a:xfrm>
          <a:prstGeom prst="rect">
            <a:avLst/>
          </a:prstGeom>
          <a:noFill/>
        </p:spPr>
        <p:txBody>
          <a:bodyPr wrap="square" rtlCol="0">
            <a:spAutoFit/>
          </a:bodyPr>
          <a:lstStyle/>
          <a:p>
            <a:r>
              <a:rPr lang="el-GR" sz="1400" dirty="0" smtClean="0"/>
              <a:t>Όλα τα αντικείμενα εκτίθενται στην  Αίθουσα  του Ιδιωτικού Βίου</a:t>
            </a:r>
            <a:endParaRPr lang="el-GR" sz="1400" dirty="0"/>
          </a:p>
        </p:txBody>
      </p:sp>
    </p:spTree>
  </p:cSld>
  <p:clrMapOvr>
    <a:masterClrMapping/>
  </p:clrMapOvr>
</p:sld>
</file>

<file path=ppt/theme/theme1.xml><?xml version="1.0" encoding="utf-8"?>
<a:theme xmlns:a="http://schemas.openxmlformats.org/drawingml/2006/main" name="Θέμα του Office">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4746</TotalTime>
  <Words>155</Words>
  <PresentationFormat>Προβολή στην οθόνη (4:3)</PresentationFormat>
  <Paragraphs>17</Paragraphs>
  <Slides>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vt:i4>
      </vt:variant>
    </vt:vector>
  </HeadingPairs>
  <TitlesOfParts>
    <vt:vector size="3" baseType="lpstr">
      <vt:lpstr>Θέμα του Office</vt:lpstr>
      <vt:lpstr>Διαφάνεια 1</vt:lpstr>
      <vt:lpstr>Διαφάνεια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Konstantina</dc:creator>
  <cp:lastModifiedBy>user</cp:lastModifiedBy>
  <cp:revision>7</cp:revision>
  <dcterms:created xsi:type="dcterms:W3CDTF">2022-04-08T06:44:26Z</dcterms:created>
  <dcterms:modified xsi:type="dcterms:W3CDTF">2022-04-15T08:16:27Z</dcterms:modified>
</cp:coreProperties>
</file>